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92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2" r:id="rId3"/>
    <p:sldId id="277" r:id="rId4"/>
    <p:sldId id="282" r:id="rId5"/>
    <p:sldId id="287" r:id="rId6"/>
    <p:sldId id="274" r:id="rId7"/>
    <p:sldId id="288" r:id="rId8"/>
    <p:sldId id="280" r:id="rId9"/>
    <p:sldId id="278" r:id="rId10"/>
    <p:sldId id="273" r:id="rId11"/>
    <p:sldId id="279" r:id="rId12"/>
    <p:sldId id="283" r:id="rId13"/>
    <p:sldId id="284" r:id="rId14"/>
    <p:sldId id="286" r:id="rId15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6357" autoAdjust="0"/>
  </p:normalViewPr>
  <p:slideViewPr>
    <p:cSldViewPr snapToGrid="0">
      <p:cViewPr varScale="1">
        <p:scale>
          <a:sx n="108" d="100"/>
          <a:sy n="108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handoutMaster" Target="handoutMasters/handoutMaster1.xml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690953-E808-4761-AFB2-60BA92EEDC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B7F59-7087-4976-BE53-CF8511BAE3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CD9C9A-35E0-4BA8-BBEE-42214951D352}" type="datetime1">
              <a:rPr lang="en-GB" smtClean="0"/>
              <a:t>24/08/2025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EDC1D-30F7-44F6-912E-D71DABABF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A68D-5180-4F6E-86C8-5571836B2A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72EE49-6006-4DFE-8B6E-8D0F0C026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230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FF03C7-DF05-49BA-A8BB-5E051330564F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B68C18-1BF1-F447-95ED-60EAAE35426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3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3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en-GB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B80210-C3E1-4062-BA5B-0365966A30EF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08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en-GB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74741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EE4E9-6B24-4BAC-B96A-5B4BAE06BAC8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en-GB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 rtlCol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3446946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n-GB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3F6BE-019F-41B0-9A72-14A6FFDD67BB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n-GB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n-GB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en-GB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648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66F2B07-F8C8-4561-AE8B-8FE2CB6CE7EB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en-GB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70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26C196A-961A-43D8-93FE-21DE48B04D29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en-GB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 rtlCol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2968840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rtlCol="0" anchor="b"/>
          <a:lstStyle>
            <a:lvl1pPr>
              <a:defRPr/>
            </a:lvl1pPr>
          </a:lstStyle>
          <a:p>
            <a:pPr rtl="0"/>
            <a:r>
              <a:rPr lang="en-GB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0F518-ABF5-475E-AA65-1BB563BC2D35}" type="datetime1">
              <a:rPr lang="en-GB" noProof="0" smtClean="0"/>
              <a:t>24/08/2025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en-GB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en-GB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47924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8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1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9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1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7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  <p:sldLayoutId id="2147484804" r:id="rId12"/>
    <p:sldLayoutId id="2147484805" r:id="rId13"/>
    <p:sldLayoutId id="2147484806" r:id="rId14"/>
    <p:sldLayoutId id="2147484807" r:id="rId15"/>
    <p:sldLayoutId id="2147484808" r:id="rId16"/>
    <p:sldLayoutId id="2147484809" r:id="rId17"/>
    <p:sldLayoutId id="2147484810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7" Type="http://schemas.openxmlformats.org/officeDocument/2006/relationships/image" Target="../media/image29.jpe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28.jpeg" /><Relationship Id="rId5" Type="http://schemas.openxmlformats.org/officeDocument/2006/relationships/image" Target="../media/image27.jpeg" /><Relationship Id="rId4" Type="http://schemas.openxmlformats.org/officeDocument/2006/relationships/image" Target="../media/image26.jpe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7" Type="http://schemas.openxmlformats.org/officeDocument/2006/relationships/image" Target="../media/image7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6.jpeg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12.jpeg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18.jpeg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DB763C-3282-AF8D-667B-3F49A11A24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2347914"/>
            <a:ext cx="3762375" cy="533400"/>
          </a:xfrm>
        </p:spPr>
        <p:txBody>
          <a:bodyPr/>
          <a:lstStyle/>
          <a:p>
            <a:r>
              <a:rPr lang="en-GB" dirty="0"/>
              <a:t>Graphics Processing Unit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73BD2-4291-BBD1-AD5C-9ED1D87A9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5522" y="-74770"/>
            <a:ext cx="12494521" cy="70289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2352A-BB7E-37C7-86FC-DAEA3305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1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D5834F-D41A-DE6A-8B02-5FD871D3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6166" y="-107678"/>
            <a:ext cx="7459266" cy="176217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GB" sz="4800" b="1" i="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Power of GPUs</a:t>
            </a:r>
            <a:endParaRPr lang="en-US" sz="4800" b="1" i="0" dirty="0">
              <a:solidFill>
                <a:schemeClr val="bg1"/>
              </a:solidFill>
              <a:latin typeface="Biome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121AA7C-2DC2-B28B-F8DF-167B5C9A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0787" y="4467149"/>
            <a:ext cx="6404388" cy="113265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Bikram Kumar</a:t>
            </a:r>
            <a:endParaRPr lang="en-US" sz="3200" i="0" dirty="0">
              <a:solidFill>
                <a:schemeClr val="bg1"/>
              </a:solidFill>
              <a:latin typeface="Biome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E205766-0E97-284F-1473-B5251886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99514" y="5254428"/>
            <a:ext cx="6404388" cy="69074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GB" sz="3200" i="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23UCS012</a:t>
            </a:r>
            <a:endParaRPr lang="en-US" sz="3200" i="0" dirty="0">
              <a:solidFill>
                <a:schemeClr val="bg1"/>
              </a:solidFill>
              <a:latin typeface="Biome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624B671-DFB8-3203-A58E-CFFDE5AD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364" y="5773802"/>
            <a:ext cx="3149587" cy="7992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GB" sz="3200" i="0" dirty="0" err="1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Sem</a:t>
            </a:r>
            <a:r>
              <a:rPr lang="en-GB" sz="320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:</a:t>
            </a:r>
            <a:r>
              <a:rPr lang="en-GB" sz="3200" i="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 5</a:t>
            </a:r>
            <a:r>
              <a:rPr lang="en-GB" sz="3200" i="0" baseline="3000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th</a:t>
            </a:r>
            <a:r>
              <a:rPr lang="en-GB" sz="3200" i="0" dirty="0">
                <a:solidFill>
                  <a:schemeClr val="bg1"/>
                </a:solidFill>
                <a:latin typeface="Biome" panose="020B0502040504020204" pitchFamily="34" charset="0"/>
                <a:cs typeface="Arial" panose="020B0604020202020204" pitchFamily="34" charset="0"/>
              </a:rPr>
              <a:t> A</a:t>
            </a:r>
            <a:endParaRPr lang="en-US" sz="3200" i="0" dirty="0">
              <a:solidFill>
                <a:schemeClr val="bg1"/>
              </a:solidFill>
              <a:latin typeface="Biome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 err="1">
                <a:latin typeface="Biome" panose="020B0503030204020804" pitchFamily="34" charset="0"/>
                <a:cs typeface="Biome" panose="020B0503030204020804" pitchFamily="34" charset="0"/>
              </a:rPr>
              <a:t>Shaders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42D32-05C6-E198-3F7F-2A84D99AA2D2}"/>
              </a:ext>
            </a:extLst>
          </p:cNvPr>
          <p:cNvSpPr txBox="1"/>
          <p:nvPr/>
        </p:nvSpPr>
        <p:spPr>
          <a:xfrm flipH="1">
            <a:off x="250032" y="1160858"/>
            <a:ext cx="1075288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• GPUs are programmed in a shading language like GLSL or HLSL.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A4F63-36B4-896B-143C-07456BE3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95" y="1854548"/>
            <a:ext cx="7450403" cy="4184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085E4-B1EC-B633-D411-98F562366553}"/>
              </a:ext>
            </a:extLst>
          </p:cNvPr>
          <p:cNvSpPr txBox="1"/>
          <p:nvPr/>
        </p:nvSpPr>
        <p:spPr>
          <a:xfrm>
            <a:off x="250032" y="3161752"/>
            <a:ext cx="371390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• But mostly they are created with </a:t>
            </a:r>
            <a:r>
              <a:rPr lang="en-GB" err="1"/>
              <a:t>Shader</a:t>
            </a:r>
            <a:r>
              <a:rPr lang="en-GB"/>
              <a:t>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9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Where Vectors in AI?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FDE4A-D41A-774D-F882-85771393BD7B}"/>
              </a:ext>
            </a:extLst>
          </p:cNvPr>
          <p:cNvSpPr txBox="1"/>
          <p:nvPr/>
        </p:nvSpPr>
        <p:spPr>
          <a:xfrm>
            <a:off x="1768077" y="5609846"/>
            <a:ext cx="46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Text and media is changed into </a:t>
            </a:r>
            <a:r>
              <a:rPr lang="en-GB" dirty="0" err="1"/>
              <a:t>embeddings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D2D69-1637-2624-1560-3EB6259C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2" y="1248154"/>
            <a:ext cx="7168941" cy="4325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714B6-A4DC-6BA4-50CE-6F3828CB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578" y="726048"/>
            <a:ext cx="3676066" cy="47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Branching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6EB60-90FF-B7BA-05D1-587B3EE8873D}"/>
              </a:ext>
            </a:extLst>
          </p:cNvPr>
          <p:cNvSpPr txBox="1"/>
          <p:nvPr/>
        </p:nvSpPr>
        <p:spPr>
          <a:xfrm>
            <a:off x="250032" y="1152590"/>
            <a:ext cx="70485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• GPUs excel at parallel tasks but destroy when threads scatter.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F2E4-8B62-963A-67F3-321E200B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472" y="520753"/>
            <a:ext cx="3998126" cy="5816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C60CD-B5D5-BAB7-7544-344CD541B5EF}"/>
              </a:ext>
            </a:extLst>
          </p:cNvPr>
          <p:cNvSpPr txBox="1"/>
          <p:nvPr/>
        </p:nvSpPr>
        <p:spPr>
          <a:xfrm flipH="1">
            <a:off x="250032" y="2569618"/>
            <a:ext cx="65722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• Never use an if-statement in a </a:t>
            </a:r>
            <a:r>
              <a:rPr lang="en-GB" dirty="0" err="1"/>
              <a:t>shader</a:t>
            </a:r>
            <a:r>
              <a:rPr lang="en-GB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1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3519487" y="322941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3600">
                <a:latin typeface="Biome" panose="020B0503030204020804" pitchFamily="34" charset="0"/>
                <a:cs typeface="Biome" panose="020B0503030204020804" pitchFamily="34" charset="0"/>
              </a:defRPr>
            </a:lvl1pPr>
          </a:lstStyle>
          <a:p>
            <a:r>
              <a:rPr lang="en-GB" dirty="0"/>
              <a:t>A little task </a:t>
            </a:r>
            <a:r>
              <a:rPr lang="en-GB"/>
              <a:t>for you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ED244-6C91-CB14-AB50-D8DA418C24DE}"/>
              </a:ext>
            </a:extLst>
          </p:cNvPr>
          <p:cNvSpPr txBox="1"/>
          <p:nvPr/>
        </p:nvSpPr>
        <p:spPr>
          <a:xfrm>
            <a:off x="1269066" y="1723502"/>
            <a:ext cx="9298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Think about how can we implement if-else without branching.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F561-2A47-A78E-558C-F4C2E78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297" y="3236468"/>
            <a:ext cx="2458340" cy="1081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83627-B9DA-4933-1DAC-B8D728D3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7" y="3955075"/>
            <a:ext cx="1690148" cy="1735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B1976-7DEA-9D99-C6D4-6E147627D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935" y="3313514"/>
            <a:ext cx="2729099" cy="8869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4229C-0EC5-8080-694F-DA30F1BE3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637" y="4348025"/>
            <a:ext cx="2657514" cy="108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3209F-25CA-4DD3-F45D-53E102B49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391" y="5690732"/>
            <a:ext cx="5130189" cy="741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9E7E3-BACC-D24C-900A-0136A6400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666" y="5690732"/>
            <a:ext cx="4281943" cy="917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A29963-700B-1EB8-60C7-CD9B090ED0EF}"/>
              </a:ext>
            </a:extLst>
          </p:cNvPr>
          <p:cNvSpPr txBox="1"/>
          <p:nvPr/>
        </p:nvSpPr>
        <p:spPr>
          <a:xfrm>
            <a:off x="3721484" y="4527455"/>
            <a:ext cx="4117553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4000"/>
            </a:lvl1pPr>
          </a:lstStyle>
          <a:p>
            <a:r>
              <a:rPr lang="en-GB" sz="2800" dirty="0"/>
              <a:t>If you liked GPUs, dive in!</a:t>
            </a:r>
            <a:endParaRPr lang="en-US" sz="2800" dirty="0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8743D4B-4BC9-A450-3577-699DD6BFBBD2}"/>
              </a:ext>
            </a:extLst>
          </p:cNvPr>
          <p:cNvSpPr/>
          <p:nvPr/>
        </p:nvSpPr>
        <p:spPr>
          <a:xfrm>
            <a:off x="801414" y="1470470"/>
            <a:ext cx="10234195" cy="1735657"/>
          </a:xfrm>
          <a:prstGeom prst="frame">
            <a:avLst>
              <a:gd name="adj1" fmla="val 89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5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A93BE-31D7-B521-B870-48EFF0CF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58" y="-441005"/>
            <a:ext cx="12302515" cy="7960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B32AC-0BCE-7925-A162-B9DED12A0BEB}"/>
              </a:ext>
            </a:extLst>
          </p:cNvPr>
          <p:cNvSpPr txBox="1"/>
          <p:nvPr/>
        </p:nvSpPr>
        <p:spPr>
          <a:xfrm>
            <a:off x="2466272" y="2526804"/>
            <a:ext cx="7259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Thank You</a:t>
            </a:r>
            <a:endParaRPr lang="en-US" sz="80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7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2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Why GPUs?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452DA-E3D5-A00B-EE06-9C3C9AF2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20167"/>
            <a:ext cx="2206623" cy="1103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8BC02-8A41-B592-B6FB-BF673BBF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88" y="5320167"/>
            <a:ext cx="1959015" cy="1192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0DA32-AB46-3568-616D-234A3EA6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9" y="998542"/>
            <a:ext cx="3165716" cy="4076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3D311-10B2-DC89-B070-0981D240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695" y="3445362"/>
            <a:ext cx="2206623" cy="3259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766E4-A06B-52DD-1A9C-EFA0303A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499" y="985972"/>
            <a:ext cx="4492074" cy="4079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81B64-BBC7-23FC-5955-3CC3B9D82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683" y="863023"/>
            <a:ext cx="3340868" cy="19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Linear Algebra 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D5765-C944-0CCB-9B9E-B1D8FA8AA4BF}"/>
              </a:ext>
            </a:extLst>
          </p:cNvPr>
          <p:cNvSpPr txBox="1"/>
          <p:nvPr/>
        </p:nvSpPr>
        <p:spPr>
          <a:xfrm>
            <a:off x="250032" y="2474893"/>
            <a:ext cx="69227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2800"/>
            </a:lvl1pPr>
          </a:lstStyle>
          <a:p>
            <a:r>
              <a:rPr lang="en-GB" dirty="0"/>
              <a:t>• Every Linear Transformation can be     achieved by some matrix multiplication.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6DCA1-2F1A-2FE4-393A-B502E783F639}"/>
              </a:ext>
            </a:extLst>
          </p:cNvPr>
          <p:cNvSpPr txBox="1"/>
          <p:nvPr/>
        </p:nvSpPr>
        <p:spPr>
          <a:xfrm flipH="1">
            <a:off x="149571" y="1479590"/>
            <a:ext cx="10727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dirty="0"/>
              <a:t>• A Transformation maps a vector from one space to another.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19B72-9E80-9DC4-2916-119F97B526A4}"/>
              </a:ext>
            </a:extLst>
          </p:cNvPr>
          <p:cNvSpPr txBox="1"/>
          <p:nvPr/>
        </p:nvSpPr>
        <p:spPr>
          <a:xfrm>
            <a:off x="217598" y="3850572"/>
            <a:ext cx="66727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2800"/>
            </a:lvl1pPr>
          </a:lstStyle>
          <a:p>
            <a:r>
              <a:rPr lang="en-GB" dirty="0"/>
              <a:t>• Scaling, rotations, reflections, and projections are some Linear Transformations.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9FE94E-0080-5DA9-BD58-8999B09F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84" y="2120724"/>
            <a:ext cx="5289553" cy="4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4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 err="1">
                <a:latin typeface="Biome" panose="020B0503030204020804" pitchFamily="34" charset="0"/>
                <a:cs typeface="Biome" panose="020B0503030204020804" pitchFamily="34" charset="0"/>
              </a:rPr>
              <a:t>Colors</a:t>
            </a:r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: RGBA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8C9A8E-24C1-8282-69FA-8E0695F4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91" y="136525"/>
            <a:ext cx="2911740" cy="2911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72254-1D0C-4A63-00A8-892B5925C7AF}"/>
              </a:ext>
            </a:extLst>
          </p:cNvPr>
          <p:cNvSpPr txBox="1"/>
          <p:nvPr/>
        </p:nvSpPr>
        <p:spPr>
          <a:xfrm>
            <a:off x="250032" y="1866577"/>
            <a:ext cx="8601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2800"/>
            </a:lvl1pPr>
          </a:lstStyle>
          <a:p>
            <a:r>
              <a:rPr lang="en-GB" dirty="0"/>
              <a:t>• With transparency, RGBA can be treated as 4D vector.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4ACF9-FEF6-89F3-A357-48F8845E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2" y="3067093"/>
            <a:ext cx="4687341" cy="2407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E0F51-4BFE-349B-A1B0-2D0D3D0B1803}"/>
              </a:ext>
            </a:extLst>
          </p:cNvPr>
          <p:cNvSpPr txBox="1"/>
          <p:nvPr/>
        </p:nvSpPr>
        <p:spPr>
          <a:xfrm>
            <a:off x="430858" y="5414249"/>
            <a:ext cx="5329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Matrix to transform Red into Blue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4E4A5-722B-DC03-89A2-5AED5D05573B}"/>
              </a:ext>
            </a:extLst>
          </p:cNvPr>
          <p:cNvSpPr txBox="1"/>
          <p:nvPr/>
        </p:nvSpPr>
        <p:spPr>
          <a:xfrm flipH="1">
            <a:off x="250032" y="1216994"/>
            <a:ext cx="8601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2800"/>
            </a:lvl1pPr>
          </a:lstStyle>
          <a:p>
            <a:r>
              <a:rPr lang="en-GB" dirty="0"/>
              <a:t>• Every </a:t>
            </a:r>
            <a:r>
              <a:rPr lang="en-GB" dirty="0" err="1"/>
              <a:t>color</a:t>
            </a:r>
            <a:r>
              <a:rPr lang="en-GB" dirty="0"/>
              <a:t> is created with Red, Green and Blue lights.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3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000091524.mp4">
            <a:hlinkClick r:id="" action="ppaction://media"/>
            <a:extLst>
              <a:ext uri="{FF2B5EF4-FFF2-40B4-BE49-F238E27FC236}">
                <a16:creationId xmlns:a16="http://schemas.microsoft.com/office/drawing/2014/main" id="{E41F7776-FF4D-CC6B-9866-12BD501FF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1981" y="250031"/>
            <a:ext cx="4772869" cy="6357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190A5-CD34-F283-0ED2-C806B4A143ED}"/>
              </a:ext>
            </a:extLst>
          </p:cNvPr>
          <p:cNvSpPr txBox="1"/>
          <p:nvPr/>
        </p:nvSpPr>
        <p:spPr>
          <a:xfrm>
            <a:off x="222646" y="130969"/>
            <a:ext cx="4516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3600">
                <a:latin typeface="Biome" panose="020B0503030204020804" pitchFamily="34" charset="0"/>
                <a:cs typeface="Biome" panose="020B0503030204020804" pitchFamily="34" charset="0"/>
              </a:defRPr>
            </a:lvl1pPr>
          </a:lstStyle>
          <a:p>
            <a:r>
              <a:rPr lang="en-GB"/>
              <a:t>Rotation Matrix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ACFC9F-B8A4-CCCD-BEF8-249DF82D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9" y="777300"/>
            <a:ext cx="4516041" cy="2328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5FD8-9565-735D-4D89-E88B924D2F41}"/>
              </a:ext>
            </a:extLst>
          </p:cNvPr>
          <p:cNvSpPr txBox="1"/>
          <p:nvPr/>
        </p:nvSpPr>
        <p:spPr>
          <a:xfrm>
            <a:off x="713979" y="2844225"/>
            <a:ext cx="53820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This matrix rotates the </a:t>
            </a:r>
            <a:r>
              <a:rPr lang="en-GB"/>
              <a:t>space!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38230" y="58138"/>
            <a:ext cx="1059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Calculations needed to render 1 frame live: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0E8D1-7AA0-F86C-9E4B-89E75E2CADA9}"/>
              </a:ext>
            </a:extLst>
          </p:cNvPr>
          <p:cNvSpPr txBox="1"/>
          <p:nvPr/>
        </p:nvSpPr>
        <p:spPr>
          <a:xfrm>
            <a:off x="1978257" y="4309161"/>
            <a:ext cx="398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1920 x 1080 pixels screen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CE541-A44B-4434-C814-974F5AB64EE9}"/>
              </a:ext>
            </a:extLst>
          </p:cNvPr>
          <p:cNvSpPr txBox="1"/>
          <p:nvPr/>
        </p:nvSpPr>
        <p:spPr>
          <a:xfrm>
            <a:off x="6954590" y="1148768"/>
            <a:ext cx="38814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= 2 million pixels *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5543F-00E7-BAE8-B424-4B98ADFE7D69}"/>
              </a:ext>
            </a:extLst>
          </p:cNvPr>
          <p:cNvSpPr txBox="1"/>
          <p:nvPr/>
        </p:nvSpPr>
        <p:spPr>
          <a:xfrm flipH="1">
            <a:off x="7252246" y="1686651"/>
            <a:ext cx="46046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1000 operations per </a:t>
            </a:r>
            <a:r>
              <a:rPr lang="en-GB" dirty="0" err="1"/>
              <a:t>px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FE4CE-C092-1A0D-80D0-007C9569B7B5}"/>
              </a:ext>
            </a:extLst>
          </p:cNvPr>
          <p:cNvSpPr txBox="1"/>
          <p:nvPr/>
        </p:nvSpPr>
        <p:spPr>
          <a:xfrm>
            <a:off x="6954590" y="2413355"/>
            <a:ext cx="4249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=  2 billion </a:t>
            </a:r>
            <a:r>
              <a:rPr lang="en-GB"/>
              <a:t>operations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76070-7049-94D5-71CB-7AA25281C516}"/>
              </a:ext>
            </a:extLst>
          </p:cNvPr>
          <p:cNvSpPr txBox="1"/>
          <p:nvPr/>
        </p:nvSpPr>
        <p:spPr>
          <a:xfrm>
            <a:off x="5599072" y="5227866"/>
            <a:ext cx="5563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A CPU with 2.4 GHz clock speed would do that in about 1 second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296F4-C494-AA05-0592-99C9605B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4" y="950717"/>
            <a:ext cx="6718636" cy="33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5DF4B-2B54-A70E-3454-75DE56EBA038}"/>
              </a:ext>
            </a:extLst>
          </p:cNvPr>
          <p:cNvSpPr txBox="1"/>
          <p:nvPr/>
        </p:nvSpPr>
        <p:spPr>
          <a:xfrm>
            <a:off x="401239" y="169069"/>
            <a:ext cx="809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3600">
                <a:latin typeface="Biome" panose="020B0503030204020804" pitchFamily="34" charset="0"/>
                <a:cs typeface="Biome" panose="020B0503030204020804" pitchFamily="34" charset="0"/>
              </a:defRPr>
            </a:lvl1pPr>
          </a:lstStyle>
          <a:p>
            <a:r>
              <a:rPr lang="en-GB" dirty="0"/>
              <a:t>How is 3D done?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376-794F-7C8F-AF88-6A4B1A4371E2}"/>
              </a:ext>
            </a:extLst>
          </p:cNvPr>
          <p:cNvSpPr txBox="1"/>
          <p:nvPr/>
        </p:nvSpPr>
        <p:spPr>
          <a:xfrm>
            <a:off x="296883" y="856762"/>
            <a:ext cx="588570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• Everything is created with triangles.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D5E0F-C654-77C9-821D-045C3F77A0C0}"/>
              </a:ext>
            </a:extLst>
          </p:cNvPr>
          <p:cNvSpPr txBox="1"/>
          <p:nvPr/>
        </p:nvSpPr>
        <p:spPr>
          <a:xfrm>
            <a:off x="401239" y="2066625"/>
            <a:ext cx="82665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800" dirty="0"/>
              <a:t>• 3D XYZ to 2D UV </a:t>
            </a:r>
            <a:r>
              <a:rPr lang="en-GB" sz="2800"/>
              <a:t>mapping.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20321-F881-F801-B4D0-2BA579B339B3}"/>
              </a:ext>
            </a:extLst>
          </p:cNvPr>
          <p:cNvSpPr txBox="1"/>
          <p:nvPr/>
        </p:nvSpPr>
        <p:spPr>
          <a:xfrm>
            <a:off x="401239" y="2861515"/>
            <a:ext cx="508754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• Procedural as well as </a:t>
            </a:r>
            <a:r>
              <a:rPr lang="en-GB" dirty="0" err="1"/>
              <a:t>preprocessed</a:t>
            </a:r>
            <a:r>
              <a:rPr lang="en-GB" dirty="0"/>
              <a:t> textures used.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BF70A-5780-5059-3514-924F09CF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8" y="0"/>
            <a:ext cx="5731669" cy="3689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A23CE-663D-703B-B25B-C2956405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3" y="4023440"/>
            <a:ext cx="1979367" cy="197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727F9A-6732-4A6A-5E7E-0F375D711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27" y="4000604"/>
            <a:ext cx="1979367" cy="1979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5F355-FEE8-AC84-F44D-5A39D91BE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218" y="3665814"/>
            <a:ext cx="3212531" cy="3192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9019C-9547-4A33-1D4F-1F3160E5A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314" y="4010817"/>
            <a:ext cx="1979367" cy="197936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642FEE-66B2-8179-C00D-57E4A761F31E}"/>
              </a:ext>
            </a:extLst>
          </p:cNvPr>
          <p:cNvSpPr/>
          <p:nvPr/>
        </p:nvSpPr>
        <p:spPr>
          <a:xfrm>
            <a:off x="7239806" y="4665995"/>
            <a:ext cx="818130" cy="823538"/>
          </a:xfrm>
          <a:prstGeom prst="rightArrow">
            <a:avLst>
              <a:gd name="adj1" fmla="val 50000"/>
              <a:gd name="adj2" fmla="val 5982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8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02406" y="192880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Animating at 60 FPS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69CCB-BE9E-9677-234F-C7501392BE30}"/>
              </a:ext>
            </a:extLst>
          </p:cNvPr>
          <p:cNvSpPr txBox="1"/>
          <p:nvPr/>
        </p:nvSpPr>
        <p:spPr>
          <a:xfrm>
            <a:off x="1650205" y="1195555"/>
            <a:ext cx="91487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1/60 seconds (16 </a:t>
            </a:r>
            <a:r>
              <a:rPr lang="en-GB" dirty="0" err="1"/>
              <a:t>ms</a:t>
            </a:r>
            <a:r>
              <a:rPr lang="en-GB" dirty="0"/>
              <a:t>) available to render </a:t>
            </a:r>
            <a:r>
              <a:rPr lang="en-GB"/>
              <a:t>1 frame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9BB5-B316-032F-4060-1E165A346F5F}"/>
              </a:ext>
            </a:extLst>
          </p:cNvPr>
          <p:cNvSpPr txBox="1"/>
          <p:nvPr/>
        </p:nvSpPr>
        <p:spPr>
          <a:xfrm>
            <a:off x="5634037" y="5728368"/>
            <a:ext cx="481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/>
              <a:t>We need something faster!</a:t>
            </a:r>
            <a:endParaRPr lang="en-US" sz="3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DD81A3-9205-08EA-301C-F1DA7B7FD564}"/>
              </a:ext>
            </a:extLst>
          </p:cNvPr>
          <p:cNvSpPr/>
          <p:nvPr/>
        </p:nvSpPr>
        <p:spPr>
          <a:xfrm>
            <a:off x="957526" y="2413580"/>
            <a:ext cx="10276947" cy="28251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7A1C8-D380-7D47-CC73-B8A2E2AA31CA}"/>
              </a:ext>
            </a:extLst>
          </p:cNvPr>
          <p:cNvSpPr txBox="1"/>
          <p:nvPr/>
        </p:nvSpPr>
        <p:spPr>
          <a:xfrm>
            <a:off x="2509835" y="2895813"/>
            <a:ext cx="31242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>
                <a:solidFill>
                  <a:schemeClr val="bg1"/>
                </a:solidFill>
              </a:rPr>
              <a:t>Textures fetching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837FE0-20BF-F0D1-76B9-A6243F3A4B81}"/>
              </a:ext>
            </a:extLst>
          </p:cNvPr>
          <p:cNvSpPr txBox="1"/>
          <p:nvPr/>
        </p:nvSpPr>
        <p:spPr>
          <a:xfrm>
            <a:off x="2950368" y="4166343"/>
            <a:ext cx="48101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  <a:r>
              <a:rPr lang="en-GB"/>
              <a:t>Lighting calculations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3F5B0-7CCE-AACE-F5BF-613810751885}"/>
              </a:ext>
            </a:extLst>
          </p:cNvPr>
          <p:cNvSpPr txBox="1"/>
          <p:nvPr/>
        </p:nvSpPr>
        <p:spPr>
          <a:xfrm flipH="1">
            <a:off x="6816327" y="2705186"/>
            <a:ext cx="2445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  <a:r>
              <a:rPr lang="en-GB"/>
              <a:t>Physics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A0E08-F7C7-0CC7-23C5-10CEC999AB08}"/>
              </a:ext>
            </a:extLst>
          </p:cNvPr>
          <p:cNvSpPr txBox="1"/>
          <p:nvPr/>
        </p:nvSpPr>
        <p:spPr>
          <a:xfrm>
            <a:off x="7660481" y="4055932"/>
            <a:ext cx="25282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Interactivity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7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93D-128F-5307-4DDE-C27213C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8237-F918-0AA8-D5D8-5A58D43BD480}"/>
              </a:ext>
            </a:extLst>
          </p:cNvPr>
          <p:cNvSpPr txBox="1"/>
          <p:nvPr/>
        </p:nvSpPr>
        <p:spPr>
          <a:xfrm>
            <a:off x="250032" y="216692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dirty="0">
                <a:latin typeface="Biome" panose="020B0503030204020804" pitchFamily="34" charset="0"/>
                <a:cs typeface="Biome" panose="020B0503030204020804" pitchFamily="34" charset="0"/>
              </a:rPr>
              <a:t>Thousands of cores</a:t>
            </a:r>
            <a:endParaRPr lang="en-US" sz="3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8DA68-030E-88DE-5BB6-9BB06CAF984D}"/>
              </a:ext>
            </a:extLst>
          </p:cNvPr>
          <p:cNvSpPr txBox="1"/>
          <p:nvPr/>
        </p:nvSpPr>
        <p:spPr>
          <a:xfrm>
            <a:off x="5403057" y="5771575"/>
            <a:ext cx="58852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RTX 4090 has 16384 cores!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4731FA2-566B-4315-F18D-656B5B3A640E}"/>
              </a:ext>
            </a:extLst>
          </p:cNvPr>
          <p:cNvSpPr/>
          <p:nvPr/>
        </p:nvSpPr>
        <p:spPr>
          <a:xfrm>
            <a:off x="7907495" y="228777"/>
            <a:ext cx="3492103" cy="1268492"/>
          </a:xfrm>
          <a:prstGeom prst="wedgeRoundRectCallout">
            <a:avLst>
              <a:gd name="adj1" fmla="val -55205"/>
              <a:gd name="adj2" fmla="val 7298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RTX = </a:t>
            </a:r>
            <a:r>
              <a:rPr lang="en-GB" sz="2400" dirty="0" err="1"/>
              <a:t>Raytracing</a:t>
            </a:r>
            <a:r>
              <a:rPr lang="en-GB" sz="2400" dirty="0"/>
              <a:t> Texel </a:t>
            </a:r>
            <a:r>
              <a:rPr lang="en-GB" sz="2400" dirty="0" err="1"/>
              <a:t>eXtreme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FADC3-DD10-B8FE-D277-284F996B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1" y="1205779"/>
            <a:ext cx="4487457" cy="4752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A9A63-A323-7329-AA13-1C0ED6331948}"/>
              </a:ext>
            </a:extLst>
          </p:cNvPr>
          <p:cNvSpPr txBox="1"/>
          <p:nvPr/>
        </p:nvSpPr>
        <p:spPr>
          <a:xfrm>
            <a:off x="5222523" y="2215346"/>
            <a:ext cx="62463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>
              <a:defRPr sz="3200"/>
            </a:lvl1pPr>
          </a:lstStyle>
          <a:p>
            <a:r>
              <a:rPr lang="en-GB" dirty="0"/>
              <a:t>• GPU is so fast it takes more time to pass data to it than it takes to process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2897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Frame</vt:lpstr>
      <vt:lpstr>Power of GPUs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Bikram Kumar</dc:creator>
  <cp:lastModifiedBy>Bikram Kumar</cp:lastModifiedBy>
  <cp:revision>36</cp:revision>
  <dcterms:created xsi:type="dcterms:W3CDTF">2025-08-05T11:27:25Z</dcterms:created>
  <dcterms:modified xsi:type="dcterms:W3CDTF">2025-08-24T16:39:09Z</dcterms:modified>
</cp:coreProperties>
</file>